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8" r:id="rId12"/>
    <p:sldId id="309" r:id="rId13"/>
    <p:sldId id="303" r:id="rId14"/>
    <p:sldId id="310" r:id="rId15"/>
    <p:sldId id="304" r:id="rId16"/>
    <p:sldId id="305" r:id="rId17"/>
    <p:sldId id="306" r:id="rId18"/>
    <p:sldId id="29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6600"/>
    <a:srgbClr val="6600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599371"/>
            <a:ext cx="7886728" cy="1829761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>      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7.2   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线性相位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FIR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数字滤波器的特点</a:t>
            </a: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389046"/>
            <a:ext cx="8045792" cy="13849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6600"/>
                </a:solidFill>
              </a:rPr>
              <a:t>第</a:t>
            </a:r>
            <a:r>
              <a:rPr lang="en-US" altLang="zh-CN" sz="2400" b="1" dirty="0">
                <a:solidFill>
                  <a:srgbClr val="006600"/>
                </a:solidFill>
              </a:rPr>
              <a:t>4</a:t>
            </a:r>
            <a:r>
              <a:rPr lang="zh-CN" altLang="en-US" sz="2400" b="1" dirty="0">
                <a:solidFill>
                  <a:srgbClr val="006600"/>
                </a:solidFill>
              </a:rPr>
              <a:t>种情况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：</a:t>
            </a:r>
            <a:endParaRPr lang="en-US" altLang="zh-CN" sz="2400" b="1" dirty="0" smtClean="0">
              <a:solidFill>
                <a:srgbClr val="0066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800" b="1" dirty="0"/>
          </a:p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      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)= -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-1-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，</a:t>
            </a:r>
            <a:r>
              <a:rPr lang="zh-CN" altLang="en-US" sz="2400" b="1" dirty="0"/>
              <a:t>即</a:t>
            </a:r>
            <a:r>
              <a:rPr lang="en-US" altLang="zh-CN" sz="2400" b="1" i="1" dirty="0">
                <a:solidFill>
                  <a:srgbClr val="006600"/>
                </a:solidFill>
              </a:rPr>
              <a:t>h</a:t>
            </a:r>
            <a:r>
              <a:rPr lang="en-US" altLang="zh-CN" sz="2400" b="1" dirty="0">
                <a:solidFill>
                  <a:srgbClr val="006600"/>
                </a:solidFill>
              </a:rPr>
              <a:t>(</a:t>
            </a:r>
            <a:r>
              <a:rPr lang="en-US" altLang="zh-CN" sz="2400" b="1" i="1" dirty="0">
                <a:solidFill>
                  <a:srgbClr val="006600"/>
                </a:solidFill>
              </a:rPr>
              <a:t>n</a:t>
            </a:r>
            <a:r>
              <a:rPr lang="en-US" altLang="zh-CN" sz="2400" b="1" dirty="0">
                <a:solidFill>
                  <a:srgbClr val="006600"/>
                </a:solidFill>
              </a:rPr>
              <a:t>)</a:t>
            </a:r>
            <a:r>
              <a:rPr lang="zh-CN" altLang="en-US" sz="2400" b="1" dirty="0"/>
              <a:t>对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=(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-1)/2</a:t>
            </a:r>
            <a:r>
              <a:rPr lang="zh-CN" altLang="en-US" sz="2400" b="1" dirty="0">
                <a:solidFill>
                  <a:srgbClr val="006600"/>
                </a:solidFill>
              </a:rPr>
              <a:t>奇对称</a:t>
            </a:r>
            <a:r>
              <a:rPr lang="zh-CN" altLang="en-US" sz="2400" b="1" dirty="0"/>
              <a:t>，</a:t>
            </a:r>
            <a:r>
              <a:rPr lang="en-US" altLang="zh-CN" sz="2400" b="1" i="1" dirty="0">
                <a:solidFill>
                  <a:srgbClr val="006600"/>
                </a:solidFill>
              </a:rPr>
              <a:t>N</a:t>
            </a:r>
            <a:r>
              <a:rPr lang="zh-CN" altLang="en-US" sz="2400" b="1" dirty="0">
                <a:solidFill>
                  <a:srgbClr val="006600"/>
                </a:solidFill>
              </a:rPr>
              <a:t>为偶数</a:t>
            </a:r>
            <a:r>
              <a:rPr lang="zh-CN" altLang="en-US" sz="2400" b="1" dirty="0"/>
              <a:t>。</a:t>
            </a:r>
          </a:p>
        </p:txBody>
      </p:sp>
      <p:pic>
        <p:nvPicPr>
          <p:cNvPr id="4" name="Picture 6" descr="image0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1063" y="1813033"/>
            <a:ext cx="364490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879475" y="2590908"/>
            <a:ext cx="111280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其中，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134307" y="3167156"/>
            <a:ext cx="4195379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d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)=</a:t>
            </a:r>
            <a:r>
              <a:rPr lang="en-US" altLang="zh-CN" sz="2400" b="1" dirty="0" smtClean="0"/>
              <a:t>2</a:t>
            </a:r>
            <a:r>
              <a:rPr lang="en-US" altLang="zh-CN" sz="2400" b="1" i="1" dirty="0" smtClean="0"/>
              <a:t>h(N</a:t>
            </a:r>
            <a:r>
              <a:rPr lang="en-US" altLang="zh-CN" sz="2400" b="1" dirty="0" smtClean="0"/>
              <a:t>/2-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), </a:t>
            </a:r>
            <a:r>
              <a:rPr lang="en-US" altLang="zh-CN" sz="2400" b="1" i="1" dirty="0"/>
              <a:t>n=1, 2, ..., N/2</a:t>
            </a:r>
            <a:r>
              <a:rPr lang="en-US" altLang="zh-CN" sz="2400" b="1" dirty="0"/>
              <a:t> 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950913" y="3887896"/>
            <a:ext cx="7298793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这种情况只能用来设计</a:t>
            </a:r>
            <a:r>
              <a:rPr lang="zh-CN" altLang="en-US" sz="2400" b="1" dirty="0">
                <a:solidFill>
                  <a:srgbClr val="006600"/>
                </a:solidFill>
              </a:rPr>
              <a:t>高通</a:t>
            </a:r>
            <a:r>
              <a:rPr lang="zh-CN" altLang="en-US" sz="2400" b="1" dirty="0"/>
              <a:t>及</a:t>
            </a:r>
            <a:r>
              <a:rPr lang="zh-CN" altLang="en-US" sz="2400" b="1" dirty="0">
                <a:solidFill>
                  <a:srgbClr val="006600"/>
                </a:solidFill>
              </a:rPr>
              <a:t>带通</a:t>
            </a:r>
            <a:r>
              <a:rPr lang="zh-CN" altLang="en-US" sz="2400" b="1" dirty="0"/>
              <a:t>滤波器，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由于有</a:t>
            </a:r>
            <a:r>
              <a:rPr lang="en-US" altLang="zh-CN" sz="2400" b="1" dirty="0"/>
              <a:t>90°</a:t>
            </a:r>
            <a:r>
              <a:rPr lang="zh-CN" altLang="en-US" sz="2400" b="1" dirty="0"/>
              <a:t>的移相，故主要用来设计</a:t>
            </a:r>
            <a:r>
              <a:rPr lang="zh-CN" altLang="en-US" sz="2400" b="1" dirty="0">
                <a:solidFill>
                  <a:srgbClr val="006600"/>
                </a:solidFill>
              </a:rPr>
              <a:t>希尔伯特变换器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6600"/>
                </a:solidFill>
              </a:rPr>
              <a:t>及微分器</a:t>
            </a:r>
            <a:r>
              <a:rPr lang="zh-CN" altLang="en-US" sz="2400" b="1" dirty="0"/>
              <a:t>。不能用于设计低通和带阻滤波器。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SP程佩青课件\064937-01 数字信号处理教程（第四版）(经典版) 40571-9\CTP\TU\8a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143116"/>
            <a:ext cx="1971685" cy="1885239"/>
          </a:xfrm>
          <a:prstGeom prst="rect">
            <a:avLst/>
          </a:prstGeom>
          <a:noFill/>
        </p:spPr>
      </p:pic>
      <p:pic>
        <p:nvPicPr>
          <p:cNvPr id="2051" name="Picture 3" descr="E:\DSP程佩青课件\064937-01 数字信号处理教程（第四版）(经典版) 40571-9\CTP\TU\8g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50" y="428604"/>
            <a:ext cx="2428892" cy="2597470"/>
          </a:xfrm>
          <a:prstGeom prst="rect">
            <a:avLst/>
          </a:prstGeom>
          <a:noFill/>
        </p:spPr>
      </p:pic>
      <p:pic>
        <p:nvPicPr>
          <p:cNvPr id="2052" name="Picture 4" descr="E:\DSP程佩青课件\064937-01 数字信号处理教程（第四版）(经典版) 40571-9\CTP\TU\8h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26" y="3643314"/>
            <a:ext cx="2532077" cy="2697972"/>
          </a:xfrm>
          <a:prstGeom prst="rect">
            <a:avLst/>
          </a:prstGeom>
          <a:noFill/>
        </p:spPr>
      </p:pic>
      <p:pic>
        <p:nvPicPr>
          <p:cNvPr id="2053" name="Picture 5" descr="E:\DSP程佩青课件\064937-01 数字信号处理教程（第四版）(经典版) 40571-9\CTP\TU\8c.t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43570" y="928670"/>
            <a:ext cx="2808296" cy="1476383"/>
          </a:xfrm>
          <a:prstGeom prst="rect">
            <a:avLst/>
          </a:prstGeom>
          <a:noFill/>
        </p:spPr>
      </p:pic>
      <p:pic>
        <p:nvPicPr>
          <p:cNvPr id="2054" name="Picture 6" descr="E:\DSP程佩青课件\064937-01 数字信号处理教程（第四版）(经典版) 40571-9\CTP\TU\8d.t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5008" y="4286256"/>
            <a:ext cx="3214710" cy="152380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 bwMode="auto">
          <a:xfrm>
            <a:off x="642910" y="357166"/>
            <a:ext cx="111280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偶对称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00034" y="285728"/>
            <a:ext cx="111280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奇对称</a:t>
            </a:r>
          </a:p>
        </p:txBody>
      </p:sp>
      <p:pic>
        <p:nvPicPr>
          <p:cNvPr id="3074" name="Picture 2" descr="E:\DSP程佩青课件\064937-01 数字信号处理教程（第四版）(经典版) 40571-9\CTP\TU\8b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000240"/>
            <a:ext cx="2354275" cy="2358037"/>
          </a:xfrm>
          <a:prstGeom prst="rect">
            <a:avLst/>
          </a:prstGeom>
          <a:noFill/>
        </p:spPr>
      </p:pic>
      <p:pic>
        <p:nvPicPr>
          <p:cNvPr id="3075" name="Picture 3" descr="E:\DSP程佩青课件\064937-01 数字信号处理教程（第四版）(经典版) 40571-9\CTP\TU\8i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714356"/>
            <a:ext cx="2128848" cy="2043816"/>
          </a:xfrm>
          <a:prstGeom prst="rect">
            <a:avLst/>
          </a:prstGeom>
          <a:noFill/>
        </p:spPr>
      </p:pic>
      <p:pic>
        <p:nvPicPr>
          <p:cNvPr id="3076" name="Picture 4" descr="E:\DSP程佩青课件\064937-01 数字信号处理教程（第四版）(经典版) 40571-9\CTP\TU\8j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8992" y="3714752"/>
            <a:ext cx="2492388" cy="2439733"/>
          </a:xfrm>
          <a:prstGeom prst="rect">
            <a:avLst/>
          </a:prstGeom>
          <a:noFill/>
        </p:spPr>
      </p:pic>
      <p:pic>
        <p:nvPicPr>
          <p:cNvPr id="3077" name="Picture 5" descr="E:\DSP程佩青课件\064937-01 数字信号处理教程（第四版）(经典版) 40571-9\CTP\TU\8e.t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57884" y="1071546"/>
            <a:ext cx="2822354" cy="1184281"/>
          </a:xfrm>
          <a:prstGeom prst="rect">
            <a:avLst/>
          </a:prstGeom>
          <a:noFill/>
        </p:spPr>
      </p:pic>
      <p:pic>
        <p:nvPicPr>
          <p:cNvPr id="3078" name="Picture 6" descr="E:\DSP程佩青课件\064937-01 数字信号处理教程（第四版）(经典版) 40571-9\CTP\TU\8f.t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86446" y="3857628"/>
            <a:ext cx="3124217" cy="15264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492132"/>
            <a:ext cx="713368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） 以上任一种线性相位</a:t>
            </a:r>
            <a:r>
              <a:rPr lang="en-US" altLang="zh-CN" sz="2400" b="1" dirty="0"/>
              <a:t>FIR</a:t>
            </a:r>
            <a:r>
              <a:rPr lang="zh-CN" altLang="en-US" sz="2400" b="1" dirty="0"/>
              <a:t>滤波器的</a:t>
            </a:r>
            <a:r>
              <a:rPr lang="zh-CN" altLang="en-US" sz="2400" b="1" dirty="0">
                <a:solidFill>
                  <a:srgbClr val="C00000"/>
                </a:solidFill>
              </a:rPr>
              <a:t>群延时</a:t>
            </a:r>
            <a:r>
              <a:rPr lang="zh-CN" altLang="en-US" sz="2400" b="1" dirty="0"/>
              <a:t>都为</a:t>
            </a:r>
          </a:p>
        </p:txBody>
      </p:sp>
      <p:pic>
        <p:nvPicPr>
          <p:cNvPr id="3" name="Picture 5" descr="image0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913" y="1555757"/>
            <a:ext cx="3357562" cy="81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166813" y="2693994"/>
            <a:ext cx="7213834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可以看出，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当</a:t>
            </a:r>
            <a:r>
              <a:rPr lang="en-US" altLang="zh-CN" sz="2400" b="1" i="1" dirty="0">
                <a:solidFill>
                  <a:srgbClr val="006600"/>
                </a:solidFill>
              </a:rPr>
              <a:t>N</a:t>
            </a:r>
            <a:r>
              <a:rPr lang="zh-CN" altLang="en-US" sz="2400" b="1" dirty="0">
                <a:solidFill>
                  <a:srgbClr val="006600"/>
                </a:solidFill>
              </a:rPr>
              <a:t>为奇数</a:t>
            </a:r>
            <a:r>
              <a:rPr lang="zh-CN" altLang="en-US" sz="2400" b="1" dirty="0"/>
              <a:t>时，滤波器的群延时为</a:t>
            </a:r>
            <a:r>
              <a:rPr lang="zh-CN" altLang="en-US" sz="2400" b="1" dirty="0">
                <a:solidFill>
                  <a:srgbClr val="006600"/>
                </a:solidFill>
              </a:rPr>
              <a:t>整数个抽样间隔</a:t>
            </a:r>
            <a:r>
              <a:rPr lang="zh-CN" altLang="en-US" sz="2400" b="1" dirty="0"/>
              <a:t>；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 smtClean="0">
                <a:solidFill>
                  <a:srgbClr val="0033CC"/>
                </a:solidFill>
              </a:rPr>
              <a:t>    N</a:t>
            </a:r>
            <a:r>
              <a:rPr lang="zh-CN" altLang="en-US" sz="2400" b="1" dirty="0">
                <a:solidFill>
                  <a:srgbClr val="0033CC"/>
                </a:solidFill>
              </a:rPr>
              <a:t>为偶数</a:t>
            </a:r>
            <a:r>
              <a:rPr lang="zh-CN" altLang="en-US" sz="2400" b="1" dirty="0"/>
              <a:t>时，滤波器的群延时为</a:t>
            </a:r>
            <a:r>
              <a:rPr lang="zh-CN" altLang="en-US" sz="2400" b="1" dirty="0">
                <a:solidFill>
                  <a:srgbClr val="0033CC"/>
                </a:solidFill>
              </a:rPr>
              <a:t>（整数</a:t>
            </a:r>
            <a:r>
              <a:rPr lang="en-US" altLang="zh-CN" sz="2400" b="1" dirty="0">
                <a:solidFill>
                  <a:srgbClr val="0033CC"/>
                </a:solidFill>
              </a:rPr>
              <a:t>+1/2</a:t>
            </a:r>
            <a:r>
              <a:rPr lang="zh-CN" altLang="en-US" sz="2400" b="1" dirty="0">
                <a:solidFill>
                  <a:srgbClr val="0033CC"/>
                </a:solidFill>
              </a:rPr>
              <a:t>）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个</a:t>
            </a:r>
            <a:endParaRPr lang="en-US" altLang="zh-CN" sz="2400" b="1" dirty="0" smtClean="0">
              <a:solidFill>
                <a:srgbClr val="0033CC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33CC"/>
                </a:solidFill>
              </a:rPr>
              <a:t>                           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抽样</a:t>
            </a:r>
            <a:r>
              <a:rPr lang="zh-CN" altLang="en-US" sz="2400" b="1" dirty="0">
                <a:solidFill>
                  <a:srgbClr val="0033CC"/>
                </a:solidFill>
              </a:rPr>
              <a:t>间隔</a:t>
            </a:r>
            <a:r>
              <a:rPr lang="zh-CN" altLang="en-US" sz="2400" b="1" dirty="0"/>
              <a:t>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00034" y="428604"/>
            <a:ext cx="878767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7.1</a:t>
            </a:r>
            <a:endParaRPr lang="zh-CN" altLang="en-US" sz="2400" b="1" dirty="0" smtClean="0"/>
          </a:p>
        </p:txBody>
      </p:sp>
      <p:pic>
        <p:nvPicPr>
          <p:cNvPr id="1026" name="Picture 2" descr="E:\DSP程佩青课件\064937-01 数字信号处理教程（第四版）(经典版) 40571-9\CTP\TU\8t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571612"/>
            <a:ext cx="7583756" cy="39290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70750" y="465162"/>
            <a:ext cx="504657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四、线性</a:t>
            </a:r>
            <a:r>
              <a:rPr lang="zh-CN" altLang="en-US" sz="2400" b="1" dirty="0"/>
              <a:t>相位</a:t>
            </a:r>
            <a:r>
              <a:rPr lang="en-US" altLang="zh-CN" sz="2400" b="1" dirty="0"/>
              <a:t>FIR</a:t>
            </a:r>
            <a:r>
              <a:rPr lang="zh-CN" altLang="en-US" sz="2400" b="1" dirty="0"/>
              <a:t>滤波器的</a:t>
            </a:r>
            <a:r>
              <a:rPr lang="zh-CN" altLang="en-US" sz="2400" b="1" dirty="0">
                <a:solidFill>
                  <a:srgbClr val="C00000"/>
                </a:solidFill>
              </a:rPr>
              <a:t>零点位置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931113" y="1387566"/>
            <a:ext cx="5974713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线性相位</a:t>
            </a:r>
            <a:r>
              <a:rPr lang="en-US" altLang="zh-CN" sz="2400" b="1" dirty="0"/>
              <a:t>FIR</a:t>
            </a:r>
            <a:r>
              <a:rPr lang="zh-CN" altLang="en-US" sz="2400" b="1" dirty="0"/>
              <a:t>滤波器的</a:t>
            </a:r>
            <a:r>
              <a:rPr lang="zh-CN" altLang="en-US" sz="2400" b="1" dirty="0">
                <a:solidFill>
                  <a:srgbClr val="006600"/>
                </a:solidFill>
              </a:rPr>
              <a:t>实数零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点互</a:t>
            </a:r>
            <a:r>
              <a:rPr lang="zh-CN" altLang="en-US" sz="2400" b="1" dirty="0">
                <a:solidFill>
                  <a:srgbClr val="006600"/>
                </a:solidFill>
              </a:rPr>
              <a:t>为倒数</a:t>
            </a:r>
            <a:r>
              <a:rPr lang="zh-CN" altLang="en-US" sz="2400" b="1" dirty="0"/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而</a:t>
            </a:r>
            <a:r>
              <a:rPr lang="zh-CN" altLang="en-US" sz="2400" b="1" dirty="0">
                <a:solidFill>
                  <a:srgbClr val="0033CC"/>
                </a:solidFill>
              </a:rPr>
              <a:t>复数零点</a:t>
            </a:r>
            <a:r>
              <a:rPr lang="zh-CN" altLang="en-US" sz="2400" b="1" dirty="0"/>
              <a:t>则是互为倒数的共轭对或说是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共轭反演</a:t>
            </a:r>
            <a:r>
              <a:rPr lang="zh-CN" altLang="en-US" sz="2400" b="1" dirty="0"/>
              <a:t>的或共轭镜像的。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SP程佩青课件\064937-01 数字信号处理教程（第四版）(经典版) 40571-9\CTP\TU\8t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500042"/>
            <a:ext cx="8286808" cy="5376244"/>
          </a:xfrm>
          <a:prstGeom prst="rect">
            <a:avLst/>
          </a:prstGeom>
          <a:noFill/>
        </p:spPr>
      </p:pic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3786182" y="6000768"/>
            <a:ext cx="481413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7030A0"/>
                </a:solidFill>
              </a:rPr>
              <a:t>线性相位</a:t>
            </a:r>
            <a:r>
              <a:rPr lang="en-US" altLang="zh-CN" sz="2400" b="1" dirty="0">
                <a:solidFill>
                  <a:srgbClr val="7030A0"/>
                </a:solidFill>
              </a:rPr>
              <a:t>FIR</a:t>
            </a:r>
            <a:r>
              <a:rPr lang="zh-CN" altLang="en-US" sz="2400" b="1" dirty="0">
                <a:solidFill>
                  <a:srgbClr val="7030A0"/>
                </a:solidFill>
              </a:rPr>
              <a:t>滤波器的零点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位置图 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214422"/>
            <a:ext cx="8305479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/>
              <a:t>① </a:t>
            </a:r>
            <a:r>
              <a:rPr lang="zh-CN" altLang="en-US" sz="2400" b="1"/>
              <a:t>零点既不在实轴上，也不在单位圆上。则零点为互为倒数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     两组共轭对。这种情况的零点分布见图 </a:t>
            </a:r>
            <a:r>
              <a:rPr lang="en-US" altLang="zh-CN" sz="2400" b="1"/>
              <a:t>(a)</a:t>
            </a:r>
            <a:r>
              <a:rPr lang="zh-CN" altLang="en-US" sz="2400" b="1"/>
              <a:t>。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19113" y="1509822"/>
            <a:ext cx="7996100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② </a:t>
            </a:r>
            <a:r>
              <a:rPr lang="zh-CN" altLang="en-US" sz="2400" b="1" dirty="0"/>
              <a:t>零点在单位圆上，但不在实轴上。则零点为单位圆上的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一对共轭零点。这种情况的零点分布见图</a:t>
            </a:r>
            <a:r>
              <a:rPr lang="en-US" altLang="zh-CN" sz="2400" b="1" dirty="0"/>
              <a:t>(b)</a:t>
            </a:r>
            <a:r>
              <a:rPr lang="zh-CN" altLang="en-US" sz="2400" b="1" dirty="0"/>
              <a:t>。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92138" y="2806810"/>
            <a:ext cx="7640233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/>
              <a:t>③ </a:t>
            </a:r>
            <a:r>
              <a:rPr lang="zh-CN" altLang="en-US" sz="2400" b="1"/>
              <a:t>零点在实轴上，但不在单位圆上。则零点是实轴上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    互为倒数的一对零点。这种情况的零点分布见图</a:t>
            </a:r>
            <a:r>
              <a:rPr lang="en-US" altLang="zh-CN" sz="2400" b="1"/>
              <a:t>(c)</a:t>
            </a:r>
            <a:r>
              <a:rPr lang="zh-CN" altLang="en-US" sz="2400" b="1"/>
              <a:t>。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592138" y="4030772"/>
            <a:ext cx="8125942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④ </a:t>
            </a:r>
            <a:r>
              <a:rPr lang="zh-CN" altLang="en-US" sz="2400" b="1" dirty="0"/>
              <a:t>零点既在实轴上，又在单位圆上。此时只有一个零点，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要么是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=1</a:t>
            </a:r>
            <a:r>
              <a:rPr lang="zh-CN" altLang="en-US" sz="2400" b="1" dirty="0"/>
              <a:t>，要么是</a:t>
            </a:r>
            <a:r>
              <a:rPr lang="en-US" altLang="zh-CN" sz="2400" b="1" i="1" dirty="0"/>
              <a:t>z</a:t>
            </a:r>
            <a:r>
              <a:rPr lang="en-US" altLang="zh-CN" sz="2400" b="1" dirty="0" smtClean="0"/>
              <a:t>= -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这种情况的零点分布见图 </a:t>
            </a:r>
            <a:r>
              <a:rPr lang="en-US" altLang="zh-CN" sz="2400" b="1" dirty="0"/>
              <a:t>(d)</a:t>
            </a:r>
            <a:r>
              <a:rPr lang="zh-CN" altLang="en-US" sz="2400" b="1" dirty="0"/>
              <a:t>（</a:t>
            </a:r>
            <a:r>
              <a:rPr lang="en-US" altLang="zh-CN" sz="2400" b="1" i="1" dirty="0" err="1"/>
              <a:t>z</a:t>
            </a:r>
            <a:r>
              <a:rPr lang="en-US" altLang="zh-CN" sz="2400" b="1" i="1" baseline="-25000" dirty="0" err="1"/>
              <a:t>i</a:t>
            </a:r>
            <a:r>
              <a:rPr lang="en-US" altLang="zh-CN" sz="2400" b="1" dirty="0"/>
              <a:t>=1</a:t>
            </a:r>
            <a:r>
              <a:rPr lang="zh-CN" altLang="en-US" sz="2400" b="1" dirty="0"/>
              <a:t>）及图 </a:t>
            </a:r>
            <a:r>
              <a:rPr lang="en-US" altLang="zh-CN" sz="2400" b="1" dirty="0"/>
              <a:t>(e)</a:t>
            </a:r>
            <a:r>
              <a:rPr lang="zh-CN" altLang="en-US" sz="2400" b="1" dirty="0"/>
              <a:t>（</a:t>
            </a:r>
            <a:r>
              <a:rPr lang="en-US" altLang="zh-CN" sz="2400" b="1" i="1" dirty="0" err="1"/>
              <a:t>z</a:t>
            </a:r>
            <a:r>
              <a:rPr lang="en-US" altLang="zh-CN" sz="2400" b="1" i="1" baseline="-25000" dirty="0" err="1"/>
              <a:t>i</a:t>
            </a:r>
            <a:r>
              <a:rPr lang="en-US" altLang="zh-CN" sz="2400" b="1" dirty="0"/>
              <a:t>=-1</a:t>
            </a:r>
            <a:r>
              <a:rPr lang="zh-CN" altLang="en-US" sz="2400" b="1" dirty="0"/>
              <a:t>）。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828051" y="438253"/>
            <a:ext cx="5665333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FIR</a:t>
            </a:r>
            <a:r>
              <a:rPr lang="zh-CN" altLang="en-US" sz="2400" b="1" dirty="0"/>
              <a:t>滤波器的</a:t>
            </a:r>
            <a:r>
              <a:rPr lang="zh-CN" altLang="en-US" sz="2400" b="1" dirty="0">
                <a:solidFill>
                  <a:srgbClr val="0033CC"/>
                </a:solidFill>
              </a:rPr>
              <a:t>单位冲激响应是有限长</a:t>
            </a:r>
            <a:r>
              <a:rPr lang="zh-CN" altLang="en-US" sz="2400" b="1" dirty="0"/>
              <a:t>的。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在</a:t>
            </a:r>
            <a:r>
              <a:rPr lang="en-US" altLang="zh-CN" sz="2400" b="1" dirty="0"/>
              <a:t>0≤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≤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-1</a:t>
            </a:r>
            <a:r>
              <a:rPr lang="zh-CN" altLang="en-US" sz="2400" b="1" dirty="0"/>
              <a:t>范围有值。其</a:t>
            </a:r>
            <a:r>
              <a:rPr lang="zh-CN" altLang="en-US" sz="2400" b="1" dirty="0">
                <a:solidFill>
                  <a:srgbClr val="C00000"/>
                </a:solidFill>
              </a:rPr>
              <a:t>系统函数</a:t>
            </a:r>
            <a:r>
              <a:rPr lang="zh-CN" altLang="en-US" sz="2400" b="1" dirty="0"/>
              <a:t>为</a:t>
            </a:r>
          </a:p>
        </p:txBody>
      </p:sp>
      <p:pic>
        <p:nvPicPr>
          <p:cNvPr id="3" name="Picture 5" descr="image0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28413" y="1933678"/>
            <a:ext cx="2314575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115388" y="3030640"/>
            <a:ext cx="6599884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它</a:t>
            </a:r>
            <a:r>
              <a:rPr lang="zh-CN" altLang="en-US" sz="2400" b="1" dirty="0" smtClean="0"/>
              <a:t>是</a:t>
            </a:r>
            <a:r>
              <a:rPr lang="en-US" altLang="zh-CN" sz="2400" b="1" i="1" dirty="0" smtClean="0"/>
              <a:t>z</a:t>
            </a:r>
            <a:r>
              <a:rPr lang="en-US" altLang="zh-CN" sz="2400" b="1" baseline="30000" dirty="0" smtClean="0"/>
              <a:t>-1</a:t>
            </a:r>
            <a:r>
              <a:rPr lang="zh-CN" altLang="en-US" sz="2400" b="1" dirty="0" smtClean="0"/>
              <a:t>的</a:t>
            </a:r>
            <a:r>
              <a:rPr lang="zh-CN" altLang="en-US" sz="2400" b="1" dirty="0"/>
              <a:t>（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-1</a:t>
            </a:r>
            <a:r>
              <a:rPr lang="zh-CN" altLang="en-US" sz="2400" b="1" dirty="0"/>
              <a:t>）阶</a:t>
            </a:r>
            <a:r>
              <a:rPr lang="zh-CN" altLang="en-US" sz="2400" b="1" dirty="0">
                <a:solidFill>
                  <a:srgbClr val="C00000"/>
                </a:solidFill>
              </a:rPr>
              <a:t>多项式</a:t>
            </a:r>
            <a:r>
              <a:rPr lang="zh-CN" altLang="en-US" sz="2400" b="1" dirty="0"/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在有限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平面（</a:t>
            </a:r>
            <a:r>
              <a:rPr lang="en-US" altLang="zh-CN" sz="2400" b="1" dirty="0"/>
              <a:t>0&lt;</a:t>
            </a:r>
            <a:r>
              <a:rPr lang="zh-CN" altLang="en-US" sz="2400" b="1" dirty="0"/>
              <a:t>｜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｜</a:t>
            </a:r>
            <a:r>
              <a:rPr lang="en-US" altLang="zh-CN" sz="2400" b="1" dirty="0"/>
              <a:t>&lt;∞</a:t>
            </a:r>
            <a:r>
              <a:rPr lang="zh-CN" altLang="en-US" sz="2400" b="1" dirty="0"/>
              <a:t>）有</a:t>
            </a:r>
            <a:r>
              <a:rPr lang="en-US" altLang="zh-CN" sz="2400" b="1" i="1" dirty="0"/>
              <a:t>N-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个零点；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在</a:t>
            </a:r>
            <a:r>
              <a:rPr lang="en-US" altLang="zh-CN" sz="2400" b="1" i="1" dirty="0"/>
              <a:t>z</a:t>
            </a:r>
            <a:r>
              <a:rPr lang="zh-CN" altLang="en-US" sz="2400" b="1" dirty="0"/>
              <a:t>平面原点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=0</a:t>
            </a:r>
            <a:r>
              <a:rPr lang="zh-CN" altLang="en-US" sz="2400" b="1" dirty="0"/>
              <a:t>处有（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-1</a:t>
            </a:r>
            <a:r>
              <a:rPr lang="zh-CN" altLang="en-US" sz="2400" b="1" dirty="0"/>
              <a:t>）阶极点。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57158" y="290522"/>
            <a:ext cx="281359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一、</a:t>
            </a:r>
            <a:r>
              <a:rPr lang="en-US" altLang="zh-CN" sz="2400" b="1" dirty="0" smtClean="0">
                <a:solidFill>
                  <a:srgbClr val="0033CC"/>
                </a:solidFill>
              </a:rPr>
              <a:t>  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线性</a:t>
            </a:r>
            <a:r>
              <a:rPr lang="zh-CN" altLang="en-US" sz="2400" b="1" dirty="0">
                <a:solidFill>
                  <a:srgbClr val="0033CC"/>
                </a:solidFill>
              </a:rPr>
              <a:t>相位条件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15933" y="938222"/>
            <a:ext cx="512351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/>
              <a:t>FIR</a:t>
            </a:r>
            <a:r>
              <a:rPr lang="zh-CN" altLang="en-US" sz="2400" b="1"/>
              <a:t>滤波器的幅频响应和相频响应： </a:t>
            </a:r>
          </a:p>
        </p:txBody>
      </p:sp>
      <p:pic>
        <p:nvPicPr>
          <p:cNvPr id="4" name="Picture 6" descr="image00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2333" y="1857385"/>
            <a:ext cx="374491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15933" y="2514610"/>
            <a:ext cx="608051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将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ω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称为幅度函数，</a:t>
            </a:r>
            <a:r>
              <a:rPr lang="en-US" altLang="zh-CN" sz="2400" b="1" i="1" dirty="0"/>
              <a:t>θ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ω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称为相位函数。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36570" y="3068647"/>
            <a:ext cx="451598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分为两类严格的线性相位函数：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746577" y="3675072"/>
            <a:ext cx="296723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6600"/>
                </a:solidFill>
              </a:rPr>
              <a:t>第一类 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：</a:t>
            </a:r>
            <a:r>
              <a:rPr lang="en-US" altLang="zh-CN" sz="2400" b="1" i="1" dirty="0"/>
              <a:t> θ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ω</a:t>
            </a:r>
            <a:r>
              <a:rPr lang="en-US" altLang="zh-CN" sz="2400" b="1" dirty="0" smtClean="0"/>
              <a:t>)=-</a:t>
            </a:r>
            <a:r>
              <a:rPr lang="el-GR" altLang="zh-CN" sz="2400" b="1" i="1" dirty="0" smtClean="0"/>
              <a:t>ωτ</a:t>
            </a:r>
            <a:endParaRPr lang="zh-CN" altLang="en-US" sz="2400" b="1" i="1" dirty="0">
              <a:solidFill>
                <a:srgbClr val="006600"/>
              </a:solidFill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808007" y="4221172"/>
            <a:ext cx="345678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第二类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：</a:t>
            </a:r>
            <a:r>
              <a:rPr lang="en-US" altLang="zh-CN" sz="2400" b="1" i="1" dirty="0"/>
              <a:t>θ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ω</a:t>
            </a:r>
            <a:r>
              <a:rPr lang="en-US" altLang="zh-CN" sz="2400" b="1" dirty="0"/>
              <a:t>)=-</a:t>
            </a:r>
            <a:r>
              <a:rPr lang="el-GR" altLang="zh-CN" sz="2400" b="1" i="1" dirty="0" smtClean="0"/>
              <a:t>ωτ</a:t>
            </a:r>
            <a:r>
              <a:rPr lang="en-US" altLang="zh-CN" sz="2400" b="1" i="1" dirty="0" smtClean="0"/>
              <a:t>+</a:t>
            </a:r>
            <a:r>
              <a:rPr lang="el-GR" altLang="zh-CN" sz="2400" b="1" i="1" dirty="0" smtClean="0"/>
              <a:t>β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1" name="云形标注 10"/>
          <p:cNvSpPr/>
          <p:nvPr/>
        </p:nvSpPr>
        <p:spPr>
          <a:xfrm rot="165139">
            <a:off x="4796180" y="3786190"/>
            <a:ext cx="4071934" cy="2643206"/>
          </a:xfrm>
          <a:prstGeom prst="cloudCallout">
            <a:avLst>
              <a:gd name="adj1" fmla="val -57706"/>
              <a:gd name="adj2" fmla="val -391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5531224" y="4287857"/>
            <a:ext cx="304602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6600CC"/>
                </a:solidFill>
              </a:rPr>
              <a:t>广义线性相位系统 ：</a:t>
            </a:r>
          </a:p>
        </p:txBody>
      </p:sp>
      <p:pic>
        <p:nvPicPr>
          <p:cNvPr id="14" name="Picture 5" descr="image00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24874" y="4857760"/>
            <a:ext cx="2160587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 descr="image00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81998" y="5357826"/>
            <a:ext cx="252095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428604"/>
            <a:ext cx="8688597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二、线性</a:t>
            </a:r>
            <a:r>
              <a:rPr lang="zh-CN" altLang="en-US" sz="2400" b="1" dirty="0"/>
              <a:t>相位约束对</a:t>
            </a:r>
            <a:r>
              <a:rPr lang="en-US" altLang="zh-CN" sz="2400" b="1" dirty="0"/>
              <a:t>FIR</a:t>
            </a:r>
            <a:r>
              <a:rPr lang="zh-CN" altLang="en-US" sz="2400" b="1" dirty="0"/>
              <a:t>数字滤波器的单位冲激响应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的要求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39750" y="1202802"/>
            <a:ext cx="412805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6600"/>
                </a:solidFill>
              </a:rPr>
              <a:t>（</a:t>
            </a:r>
            <a:r>
              <a:rPr lang="en-US" altLang="zh-CN" sz="2400" b="1" dirty="0">
                <a:solidFill>
                  <a:srgbClr val="006600"/>
                </a:solidFill>
              </a:rPr>
              <a:t>1</a:t>
            </a:r>
            <a:r>
              <a:rPr lang="zh-CN" altLang="en-US" sz="2400" b="1" dirty="0">
                <a:solidFill>
                  <a:srgbClr val="006600"/>
                </a:solidFill>
              </a:rPr>
              <a:t>） 第一类线性相位情况下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331913" y="1842564"/>
            <a:ext cx="6902852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保证</a:t>
            </a:r>
            <a:r>
              <a:rPr lang="en-US" altLang="zh-CN" sz="2400" b="1" dirty="0"/>
              <a:t>FIR</a:t>
            </a:r>
            <a:r>
              <a:rPr lang="zh-CN" altLang="en-US" sz="2400" b="1" dirty="0"/>
              <a:t>滤波器具有第一类严格线性相位因果系统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的</a:t>
            </a:r>
            <a:r>
              <a:rPr lang="zh-CN" altLang="en-US" sz="2400" b="1" dirty="0">
                <a:solidFill>
                  <a:srgbClr val="C00000"/>
                </a:solidFill>
              </a:rPr>
              <a:t>充分条件</a:t>
            </a:r>
            <a:r>
              <a:rPr lang="zh-CN" altLang="en-US" sz="2400" b="1" dirty="0"/>
              <a:t>： 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299594" y="3218927"/>
            <a:ext cx="364074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)=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-1-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), </a:t>
            </a:r>
            <a:r>
              <a:rPr lang="en-US" altLang="zh-CN" sz="2400" b="1" dirty="0" smtClean="0"/>
              <a:t>  0</a:t>
            </a:r>
            <a:r>
              <a:rPr lang="en-US" altLang="zh-CN" sz="2400" b="1" dirty="0"/>
              <a:t>≤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≤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-1  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285984" y="3777727"/>
            <a:ext cx="1418978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/>
              <a:t>τ</a:t>
            </a:r>
            <a:r>
              <a:rPr lang="en-US" altLang="zh-CN" sz="2400" b="1" dirty="0"/>
              <a:t>=(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-1)/2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23887" y="482610"/>
            <a:ext cx="4204997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</a:rPr>
              <a:t>） 第二类线性相位情况下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235099" y="1203335"/>
            <a:ext cx="6902852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保证</a:t>
            </a:r>
            <a:r>
              <a:rPr lang="en-US" altLang="zh-CN" sz="2400" b="1" dirty="0"/>
              <a:t>FIR</a:t>
            </a:r>
            <a:r>
              <a:rPr lang="zh-CN" altLang="en-US" sz="2400" b="1" dirty="0"/>
              <a:t>滤波器具有第二类严格线性相位因果系统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的</a:t>
            </a:r>
            <a:r>
              <a:rPr lang="zh-CN" altLang="en-US" sz="2400" b="1" dirty="0">
                <a:solidFill>
                  <a:srgbClr val="6600CC"/>
                </a:solidFill>
              </a:rPr>
              <a:t>充分条件</a:t>
            </a:r>
            <a:r>
              <a:rPr lang="zh-CN" altLang="en-US" sz="2400" b="1" dirty="0"/>
              <a:t>： 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195736" y="2567000"/>
            <a:ext cx="374493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 smtClean="0"/>
              <a:t>)=-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-1-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， </a:t>
            </a:r>
            <a:r>
              <a:rPr lang="en-US" altLang="zh-CN" sz="2400" b="1" dirty="0"/>
              <a:t>0≤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≤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-1 </a:t>
            </a:r>
          </a:p>
        </p:txBody>
      </p:sp>
      <p:pic>
        <p:nvPicPr>
          <p:cNvPr id="6" name="Picture 8" descr="image0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16237" y="3416311"/>
            <a:ext cx="158432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280984"/>
            <a:ext cx="888416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三、两</a:t>
            </a:r>
            <a:r>
              <a:rPr lang="zh-CN" altLang="en-US" sz="2400" b="1" dirty="0"/>
              <a:t>类线性相位约束下，</a:t>
            </a:r>
            <a:r>
              <a:rPr lang="en-US" altLang="zh-CN" sz="2400" b="1" dirty="0"/>
              <a:t>FIR</a:t>
            </a:r>
            <a:r>
              <a:rPr lang="zh-CN" altLang="en-US" sz="2400" b="1" dirty="0"/>
              <a:t>数字滤波器</a:t>
            </a:r>
            <a:r>
              <a:rPr lang="zh-CN" altLang="en-US" sz="2400" b="1" dirty="0">
                <a:solidFill>
                  <a:srgbClr val="C00000"/>
                </a:solidFill>
              </a:rPr>
              <a:t>幅度函数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ω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的特点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68313" y="995364"/>
            <a:ext cx="810831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 当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对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=(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-1)/2</a:t>
            </a:r>
            <a:r>
              <a:rPr lang="zh-CN" altLang="en-US" sz="2400" b="1" dirty="0"/>
              <a:t>呈</a:t>
            </a:r>
            <a:r>
              <a:rPr lang="zh-CN" altLang="en-US" sz="2400" b="1" dirty="0">
                <a:solidFill>
                  <a:srgbClr val="0033CC"/>
                </a:solidFill>
              </a:rPr>
              <a:t>偶对称</a:t>
            </a:r>
            <a:r>
              <a:rPr lang="zh-CN" altLang="en-US" sz="2400" b="1" dirty="0"/>
              <a:t>时，即当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)=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-1-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时</a:t>
            </a:r>
          </a:p>
        </p:txBody>
      </p:sp>
      <p:pic>
        <p:nvPicPr>
          <p:cNvPr id="4" name="Picture 6" descr="image0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2050" y="1916113"/>
            <a:ext cx="3954462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image0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03487" y="2928934"/>
            <a:ext cx="2665413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468313" y="3662363"/>
            <a:ext cx="821090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 当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对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=(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-1)/2</a:t>
            </a:r>
            <a:r>
              <a:rPr lang="zh-CN" altLang="en-US" sz="2400" b="1" dirty="0"/>
              <a:t>为</a:t>
            </a:r>
            <a:r>
              <a:rPr lang="zh-CN" altLang="en-US" sz="2400" b="1" dirty="0">
                <a:solidFill>
                  <a:srgbClr val="006600"/>
                </a:solidFill>
              </a:rPr>
              <a:t>奇对称</a:t>
            </a:r>
            <a:r>
              <a:rPr lang="zh-CN" altLang="en-US" sz="2400" b="1" dirty="0"/>
              <a:t>时，即当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)=-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-1-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时</a:t>
            </a:r>
          </a:p>
        </p:txBody>
      </p:sp>
      <p:pic>
        <p:nvPicPr>
          <p:cNvPr id="7" name="Picture 9" descr="image0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0787" y="4500570"/>
            <a:ext cx="3824287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image0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76494" y="5500702"/>
            <a:ext cx="31242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204788"/>
            <a:ext cx="8648521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（</a:t>
            </a:r>
            <a:r>
              <a:rPr lang="en-US" altLang="zh-CN" sz="2400" b="1"/>
              <a:t>3</a:t>
            </a:r>
            <a:r>
              <a:rPr lang="zh-CN" altLang="en-US" sz="2400" b="1"/>
              <a:t>） 由</a:t>
            </a:r>
            <a:r>
              <a:rPr lang="en-US" altLang="zh-CN" sz="2400" b="1" i="1"/>
              <a:t>h</a:t>
            </a:r>
            <a:r>
              <a:rPr lang="en-US" altLang="zh-CN" sz="2400" b="1"/>
              <a:t>(</a:t>
            </a:r>
            <a:r>
              <a:rPr lang="en-US" altLang="zh-CN" sz="2400" b="1" i="1"/>
              <a:t>n</a:t>
            </a:r>
            <a:r>
              <a:rPr lang="en-US" altLang="zh-CN" sz="2400" b="1"/>
              <a:t>)</a:t>
            </a:r>
            <a:r>
              <a:rPr lang="zh-CN" altLang="en-US" sz="2400" b="1"/>
              <a:t>有奇、偶对称两种情况，加上</a:t>
            </a:r>
            <a:r>
              <a:rPr lang="en-US" altLang="zh-CN" sz="2400" b="1" i="1"/>
              <a:t>N</a:t>
            </a:r>
            <a:r>
              <a:rPr lang="zh-CN" altLang="en-US" sz="2400" b="1"/>
              <a:t>为奇偶两种情况，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          可以得出线性相位</a:t>
            </a:r>
            <a:r>
              <a:rPr lang="en-US" altLang="zh-CN" sz="2400" b="1"/>
              <a:t>FIR</a:t>
            </a:r>
            <a:r>
              <a:rPr lang="zh-CN" altLang="en-US" sz="2400" b="1"/>
              <a:t>滤波器幅度函数</a:t>
            </a:r>
            <a:r>
              <a:rPr lang="en-US" altLang="zh-CN" sz="2400" b="1" i="1"/>
              <a:t>H</a:t>
            </a:r>
            <a:r>
              <a:rPr lang="en-US" altLang="zh-CN" sz="2400" b="1"/>
              <a:t>(</a:t>
            </a:r>
            <a:r>
              <a:rPr lang="en-US" altLang="zh-CN" sz="2400" b="1" i="1"/>
              <a:t>ω</a:t>
            </a:r>
            <a:r>
              <a:rPr lang="en-US" altLang="zh-CN" sz="2400" b="1"/>
              <a:t>)</a:t>
            </a:r>
            <a:r>
              <a:rPr lang="zh-CN" altLang="en-US" sz="2400" b="1"/>
              <a:t>的四种情况。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187450" y="1501775"/>
            <a:ext cx="7943200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第</a:t>
            </a:r>
            <a:r>
              <a:rPr lang="en-US" altLang="zh-CN" sz="2400" b="1" dirty="0">
                <a:solidFill>
                  <a:srgbClr val="C00000"/>
                </a:solidFill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</a:rPr>
              <a:t>种情况：</a:t>
            </a:r>
          </a:p>
          <a:p>
            <a:pPr>
              <a:lnSpc>
                <a:spcPct val="150000"/>
              </a:lnSpc>
            </a:pPr>
            <a:r>
              <a:rPr lang="zh-CN" altLang="en-US" sz="2400" b="1" i="1" dirty="0"/>
              <a:t>      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)=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-1-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，即</a:t>
            </a:r>
            <a:r>
              <a:rPr lang="en-US" altLang="zh-CN" sz="2400" b="1" i="1" dirty="0">
                <a:solidFill>
                  <a:srgbClr val="C00000"/>
                </a:solidFill>
              </a:rPr>
              <a:t>h</a:t>
            </a:r>
            <a:r>
              <a:rPr lang="en-US" altLang="zh-CN" sz="2400" b="1" dirty="0">
                <a:solidFill>
                  <a:srgbClr val="C00000"/>
                </a:solidFill>
              </a:rPr>
              <a:t>(</a:t>
            </a:r>
            <a:r>
              <a:rPr lang="en-US" altLang="zh-CN" sz="2400" b="1" i="1" dirty="0">
                <a:solidFill>
                  <a:srgbClr val="C00000"/>
                </a:solidFill>
              </a:rPr>
              <a:t>n</a:t>
            </a:r>
            <a:r>
              <a:rPr lang="en-US" altLang="zh-CN" sz="2400" b="1" dirty="0">
                <a:solidFill>
                  <a:srgbClr val="C00000"/>
                </a:solidFill>
              </a:rPr>
              <a:t>)</a:t>
            </a:r>
            <a:r>
              <a:rPr lang="zh-CN" altLang="en-US" sz="2400" b="1" dirty="0"/>
              <a:t>对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=(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-1)/2</a:t>
            </a:r>
            <a:r>
              <a:rPr lang="zh-CN" altLang="en-US" sz="2400" b="1" dirty="0">
                <a:solidFill>
                  <a:srgbClr val="C00000"/>
                </a:solidFill>
              </a:rPr>
              <a:t>偶对称</a:t>
            </a:r>
            <a:r>
              <a:rPr lang="zh-CN" altLang="en-US" sz="2400" b="1" dirty="0"/>
              <a:t>，</a:t>
            </a:r>
            <a:r>
              <a:rPr lang="en-US" altLang="zh-CN" sz="2400" b="1" i="1" dirty="0">
                <a:solidFill>
                  <a:srgbClr val="C00000"/>
                </a:solidFill>
              </a:rPr>
              <a:t>N</a:t>
            </a:r>
            <a:r>
              <a:rPr lang="zh-CN" altLang="en-US" sz="2400" b="1" dirty="0">
                <a:solidFill>
                  <a:srgbClr val="C00000"/>
                </a:solidFill>
              </a:rPr>
              <a:t>为奇数</a:t>
            </a:r>
            <a:r>
              <a:rPr lang="zh-CN" altLang="en-US" sz="2400" b="1" dirty="0"/>
              <a:t>。</a:t>
            </a:r>
          </a:p>
        </p:txBody>
      </p:sp>
      <p:pic>
        <p:nvPicPr>
          <p:cNvPr id="4" name="Picture 6" descr="image0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2946400"/>
            <a:ext cx="324008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image0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4450" y="4000504"/>
            <a:ext cx="5688012" cy="79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428728" y="5000636"/>
            <a:ext cx="6991016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这种情况，可以作为</a:t>
            </a:r>
            <a:r>
              <a:rPr lang="zh-CN" altLang="en-US" sz="2400" b="1" dirty="0">
                <a:solidFill>
                  <a:srgbClr val="C00000"/>
                </a:solidFill>
              </a:rPr>
              <a:t>低通、高通、带通、带阻</a:t>
            </a:r>
            <a:r>
              <a:rPr lang="zh-CN" altLang="en-US" sz="2400" b="1" dirty="0"/>
              <a:t>中的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任一种滤波器。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98495" y="293758"/>
            <a:ext cx="8174033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第</a:t>
            </a:r>
            <a:r>
              <a:rPr lang="en-US" altLang="zh-CN" sz="2400" b="1" dirty="0">
                <a:solidFill>
                  <a:srgbClr val="0033CC"/>
                </a:solidFill>
              </a:rPr>
              <a:t>2</a:t>
            </a:r>
            <a:r>
              <a:rPr lang="zh-CN" altLang="en-US" sz="2400" b="1" dirty="0">
                <a:solidFill>
                  <a:srgbClr val="0033CC"/>
                </a:solidFill>
              </a:rPr>
              <a:t>种情况：</a:t>
            </a:r>
          </a:p>
          <a:p>
            <a:pPr>
              <a:lnSpc>
                <a:spcPct val="150000"/>
              </a:lnSpc>
            </a:pPr>
            <a:r>
              <a:rPr lang="zh-CN" altLang="en-US" sz="2400" b="1" i="1" dirty="0"/>
              <a:t>         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)=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-1-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，即</a:t>
            </a:r>
            <a:r>
              <a:rPr lang="en-US" altLang="zh-CN" sz="2400" b="1" i="1" dirty="0">
                <a:solidFill>
                  <a:srgbClr val="0033CC"/>
                </a:solidFill>
              </a:rPr>
              <a:t>h</a:t>
            </a:r>
            <a:r>
              <a:rPr lang="en-US" altLang="zh-CN" sz="2400" b="1" dirty="0">
                <a:solidFill>
                  <a:srgbClr val="0033CC"/>
                </a:solidFill>
              </a:rPr>
              <a:t>(</a:t>
            </a:r>
            <a:r>
              <a:rPr lang="en-US" altLang="zh-CN" sz="2400" b="1" i="1" dirty="0">
                <a:solidFill>
                  <a:srgbClr val="0033CC"/>
                </a:solidFill>
              </a:rPr>
              <a:t>n</a:t>
            </a:r>
            <a:r>
              <a:rPr lang="en-US" altLang="zh-CN" sz="2400" b="1" dirty="0">
                <a:solidFill>
                  <a:srgbClr val="0033CC"/>
                </a:solidFill>
              </a:rPr>
              <a:t>)</a:t>
            </a:r>
            <a:r>
              <a:rPr lang="zh-CN" altLang="en-US" sz="2400" b="1" dirty="0"/>
              <a:t>对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=(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-1)/2</a:t>
            </a:r>
            <a:r>
              <a:rPr lang="zh-CN" altLang="en-US" sz="2400" b="1" dirty="0">
                <a:solidFill>
                  <a:srgbClr val="0033CC"/>
                </a:solidFill>
              </a:rPr>
              <a:t>偶对称</a:t>
            </a:r>
            <a:r>
              <a:rPr lang="zh-CN" altLang="en-US" sz="2400" b="1" dirty="0"/>
              <a:t>，</a:t>
            </a:r>
            <a:r>
              <a:rPr lang="en-US" altLang="zh-CN" sz="2400" b="1" i="1" dirty="0">
                <a:solidFill>
                  <a:srgbClr val="0033CC"/>
                </a:solidFill>
              </a:rPr>
              <a:t>N</a:t>
            </a:r>
            <a:r>
              <a:rPr lang="zh-CN" altLang="en-US" sz="2400" b="1" dirty="0">
                <a:solidFill>
                  <a:srgbClr val="0033CC"/>
                </a:solidFill>
              </a:rPr>
              <a:t>为偶数</a:t>
            </a:r>
            <a:r>
              <a:rPr lang="zh-CN" altLang="en-US" sz="2400" b="1" dirty="0"/>
              <a:t>。</a:t>
            </a:r>
          </a:p>
        </p:txBody>
      </p:sp>
      <p:pic>
        <p:nvPicPr>
          <p:cNvPr id="3" name="Picture 5" descr="image0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9570" y="1646308"/>
            <a:ext cx="3835400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117632" y="2495620"/>
            <a:ext cx="111280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其中，</a:t>
            </a:r>
          </a:p>
        </p:txBody>
      </p:sp>
      <p:pic>
        <p:nvPicPr>
          <p:cNvPr id="5" name="Picture 7" descr="image0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94032" y="3157608"/>
            <a:ext cx="252095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5381954" y="2988803"/>
            <a:ext cx="2146742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, </a:t>
            </a:r>
            <a:r>
              <a:rPr lang="en-US" altLang="zh-CN" sz="2400" b="1" i="1" dirty="0"/>
              <a:t>n=1, 2, ..., N/2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331640" y="3861048"/>
            <a:ext cx="6062878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这种情况不能用来设计高通及带阻滤波器，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只能用来设计</a:t>
            </a:r>
            <a:r>
              <a:rPr lang="zh-CN" altLang="en-US" sz="2400" b="1" dirty="0">
                <a:solidFill>
                  <a:srgbClr val="0033CC"/>
                </a:solidFill>
              </a:rPr>
              <a:t>低通</a:t>
            </a:r>
            <a:r>
              <a:rPr lang="zh-CN" altLang="en-US" sz="2400" b="1" dirty="0"/>
              <a:t>和</a:t>
            </a:r>
            <a:r>
              <a:rPr lang="zh-CN" altLang="en-US" sz="2400" b="1" dirty="0">
                <a:solidFill>
                  <a:srgbClr val="0033CC"/>
                </a:solidFill>
              </a:rPr>
              <a:t>带通</a:t>
            </a:r>
            <a:r>
              <a:rPr lang="zh-CN" altLang="en-US" sz="2400" b="1" dirty="0"/>
              <a:t>滤波器。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317609"/>
            <a:ext cx="8355172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6600CC"/>
                </a:solidFill>
              </a:rPr>
              <a:t>第</a:t>
            </a:r>
            <a:r>
              <a:rPr lang="en-US" altLang="zh-CN" sz="2400" b="1" dirty="0">
                <a:solidFill>
                  <a:srgbClr val="6600CC"/>
                </a:solidFill>
              </a:rPr>
              <a:t>3</a:t>
            </a:r>
            <a:r>
              <a:rPr lang="zh-CN" altLang="en-US" sz="2400" b="1" dirty="0">
                <a:solidFill>
                  <a:srgbClr val="6600CC"/>
                </a:solidFill>
              </a:rPr>
              <a:t>种情况：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</a:t>
            </a:r>
            <a:r>
              <a:rPr lang="zh-CN" altLang="en-US" sz="2400" b="1" dirty="0" smtClean="0"/>
              <a:t>    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)= -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-1-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，即</a:t>
            </a:r>
            <a:r>
              <a:rPr lang="en-US" altLang="zh-CN" sz="2400" b="1" i="1" dirty="0">
                <a:solidFill>
                  <a:srgbClr val="6600CC"/>
                </a:solidFill>
              </a:rPr>
              <a:t>h</a:t>
            </a:r>
            <a:r>
              <a:rPr lang="en-US" altLang="zh-CN" sz="2400" b="1" dirty="0">
                <a:solidFill>
                  <a:srgbClr val="6600CC"/>
                </a:solidFill>
              </a:rPr>
              <a:t>(</a:t>
            </a:r>
            <a:r>
              <a:rPr lang="en-US" altLang="zh-CN" sz="2400" b="1" i="1" dirty="0">
                <a:solidFill>
                  <a:srgbClr val="6600CC"/>
                </a:solidFill>
              </a:rPr>
              <a:t>n</a:t>
            </a:r>
            <a:r>
              <a:rPr lang="en-US" altLang="zh-CN" sz="2400" b="1" dirty="0">
                <a:solidFill>
                  <a:srgbClr val="6600CC"/>
                </a:solidFill>
              </a:rPr>
              <a:t>)</a:t>
            </a:r>
            <a:r>
              <a:rPr lang="zh-CN" altLang="en-US" sz="2400" b="1" dirty="0"/>
              <a:t>对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=(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-1)/2</a:t>
            </a:r>
            <a:r>
              <a:rPr lang="zh-CN" altLang="en-US" sz="2400" b="1" dirty="0"/>
              <a:t>呈</a:t>
            </a:r>
            <a:r>
              <a:rPr lang="zh-CN" altLang="en-US" sz="2400" b="1" dirty="0">
                <a:solidFill>
                  <a:srgbClr val="6600CC"/>
                </a:solidFill>
              </a:rPr>
              <a:t>奇对称</a:t>
            </a:r>
            <a:r>
              <a:rPr lang="zh-CN" altLang="en-US" sz="2400" b="1" dirty="0"/>
              <a:t>，</a:t>
            </a:r>
            <a:r>
              <a:rPr lang="en-US" altLang="zh-CN" sz="2400" b="1" i="1" dirty="0">
                <a:solidFill>
                  <a:srgbClr val="6600CC"/>
                </a:solidFill>
              </a:rPr>
              <a:t>N</a:t>
            </a:r>
            <a:r>
              <a:rPr lang="zh-CN" altLang="en-US" sz="2400" b="1" dirty="0">
                <a:solidFill>
                  <a:srgbClr val="6600CC"/>
                </a:solidFill>
              </a:rPr>
              <a:t>为奇数</a:t>
            </a:r>
            <a:r>
              <a:rPr lang="zh-CN" altLang="en-US" sz="2400" b="1" dirty="0"/>
              <a:t>。</a:t>
            </a:r>
          </a:p>
        </p:txBody>
      </p:sp>
      <p:pic>
        <p:nvPicPr>
          <p:cNvPr id="4" name="Picture 6" descr="image02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5513" y="1813034"/>
            <a:ext cx="292417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35013" y="2590909"/>
            <a:ext cx="111280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其中，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852051" y="3313003"/>
            <a:ext cx="510107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c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)=2</a:t>
            </a:r>
            <a:r>
              <a:rPr lang="en-US" altLang="zh-CN" sz="2400" b="1" i="1" dirty="0" smtClean="0"/>
              <a:t>h(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-1)/2-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), </a:t>
            </a:r>
            <a:r>
              <a:rPr lang="en-US" altLang="zh-CN" sz="2400" b="1" i="1" dirty="0"/>
              <a:t>n=1, 2, ..., (N-1)/2</a:t>
            </a:r>
            <a:r>
              <a:rPr lang="en-US" altLang="zh-CN" sz="2400" b="1" dirty="0"/>
              <a:t> 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879475" y="3959334"/>
            <a:ext cx="7300396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这种情况只能用来设计</a:t>
            </a:r>
            <a:r>
              <a:rPr lang="zh-CN" altLang="en-US" sz="2400" b="1" dirty="0">
                <a:solidFill>
                  <a:srgbClr val="6600CC"/>
                </a:solidFill>
              </a:rPr>
              <a:t>带通</a:t>
            </a:r>
            <a:r>
              <a:rPr lang="zh-CN" altLang="en-US" sz="2400" b="1" dirty="0"/>
              <a:t>滤波器，不能用在高通、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低通及带阻滤波器设计中，由于有</a:t>
            </a:r>
            <a:r>
              <a:rPr lang="en-US" altLang="zh-CN" sz="2400" b="1" dirty="0"/>
              <a:t>90°</a:t>
            </a:r>
            <a:r>
              <a:rPr lang="zh-CN" altLang="en-US" sz="2400" b="1" dirty="0"/>
              <a:t>相移，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故主要可用于设计</a:t>
            </a:r>
            <a:r>
              <a:rPr lang="zh-CN" altLang="en-US" sz="2400" b="1" dirty="0">
                <a:solidFill>
                  <a:srgbClr val="6600CC"/>
                </a:solidFill>
              </a:rPr>
              <a:t>离散希尔伯特变换器及微分器</a:t>
            </a:r>
            <a:r>
              <a:rPr lang="zh-CN" altLang="en-US" sz="2400" b="1" dirty="0"/>
              <a:t>。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637</TotalTime>
  <Words>860</Words>
  <Application>Microsoft Office PowerPoint</Application>
  <PresentationFormat>全屏显示(4:3)</PresentationFormat>
  <Paragraphs>76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Concourse</vt:lpstr>
      <vt:lpstr>          7.2   线性相位FIR数字滤波器的特点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89</cp:revision>
  <dcterms:created xsi:type="dcterms:W3CDTF">2017-07-17T10:44:10Z</dcterms:created>
  <dcterms:modified xsi:type="dcterms:W3CDTF">2017-09-05T08:48:02Z</dcterms:modified>
</cp:coreProperties>
</file>